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83" r:id="rId6"/>
    <p:sldId id="260" r:id="rId7"/>
    <p:sldId id="261" r:id="rId8"/>
    <p:sldId id="262" r:id="rId9"/>
    <p:sldId id="263" r:id="rId10"/>
    <p:sldId id="266" r:id="rId11"/>
    <p:sldId id="264" r:id="rId12"/>
    <p:sldId id="265" r:id="rId13"/>
    <p:sldId id="267" r:id="rId14"/>
    <p:sldId id="270" r:id="rId15"/>
    <p:sldId id="268" r:id="rId16"/>
    <p:sldId id="269" r:id="rId17"/>
    <p:sldId id="271" r:id="rId18"/>
    <p:sldId id="285" r:id="rId19"/>
    <p:sldId id="286" r:id="rId20"/>
    <p:sldId id="287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91" r:id="rId29"/>
    <p:sldId id="293" r:id="rId30"/>
    <p:sldId id="294" r:id="rId31"/>
    <p:sldId id="295" r:id="rId32"/>
    <p:sldId id="297" r:id="rId33"/>
    <p:sldId id="299" r:id="rId34"/>
    <p:sldId id="300" r:id="rId3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ен стил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03" autoAdjust="0"/>
  </p:normalViewPr>
  <p:slideViewPr>
    <p:cSldViewPr>
      <p:cViewPr varScale="1">
        <p:scale>
          <a:sx n="83" d="100"/>
          <a:sy n="83" d="100"/>
        </p:scale>
        <p:origin x="-15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8070D-DAE9-4A7F-9F96-9141DDCF9529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553A8-9690-4285-BCF4-3644A9F19D2E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553A8-9690-4285-BCF4-3644A9F19D2E}" type="slidenum">
              <a:rPr lang="bg-BG" smtClean="0"/>
              <a:pPr/>
              <a:t>1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D553A8-9690-4285-BCF4-3644A9F19D2E}" type="slidenum">
              <a:rPr lang="bg-BG" smtClean="0"/>
              <a:pPr/>
              <a:t>16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4E1D8-0DEC-49AC-8974-8F3FD5028E27}" type="datetimeFigureOut">
              <a:rPr lang="bg-BG" smtClean="0"/>
              <a:pPr/>
              <a:t>10.1.2024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487A1-EA94-419E-A6C8-CB4D358639E3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85786" y="285728"/>
            <a:ext cx="7772400" cy="1470025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285852" y="2714620"/>
            <a:ext cx="6400800" cy="17526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ово поле 4"/>
          <p:cNvSpPr txBox="1"/>
          <p:nvPr/>
        </p:nvSpPr>
        <p:spPr>
          <a:xfrm>
            <a:off x="1214414" y="3643314"/>
            <a:ext cx="61085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>
                <a:solidFill>
                  <a:srgbClr val="C00000"/>
                </a:solidFill>
              </a:rPr>
              <a:t>                               </a:t>
            </a:r>
            <a:r>
              <a:rPr lang="bg-BG" sz="2400" dirty="0" smtClean="0">
                <a:solidFill>
                  <a:srgbClr val="C00000"/>
                </a:solidFill>
              </a:rPr>
              <a:t>  </a:t>
            </a:r>
            <a:r>
              <a:rPr lang="bg-BG" sz="2400" dirty="0" smtClean="0">
                <a:solidFill>
                  <a:srgbClr val="FF0000"/>
                </a:solidFill>
              </a:rPr>
              <a:t>ДОВИЖДАНЕ, </a:t>
            </a:r>
            <a:r>
              <a:rPr lang="bg-BG" sz="2400" dirty="0" smtClean="0">
                <a:solidFill>
                  <a:srgbClr val="FF0000"/>
                </a:solidFill>
              </a:rPr>
              <a:t>ЛЯТО!</a:t>
            </a:r>
          </a:p>
          <a:p>
            <a:endParaRPr lang="bg-BG" sz="2400" dirty="0">
              <a:solidFill>
                <a:srgbClr val="FF0000"/>
              </a:solidFill>
            </a:endParaRPr>
          </a:p>
          <a:p>
            <a:r>
              <a:rPr lang="bg-BG" sz="2400" dirty="0" smtClean="0">
                <a:solidFill>
                  <a:srgbClr val="FF0000"/>
                </a:solidFill>
              </a:rPr>
              <a:t>                          ОТНОВО В ДЕТСКАТА ГРАДИНА</a:t>
            </a:r>
            <a:endParaRPr lang="bg-BG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FF0000"/>
                </a:solidFill>
              </a:rPr>
              <a:t>Добре дошли в група ”</a:t>
            </a:r>
            <a:r>
              <a:rPr lang="bg-BG" sz="2400" dirty="0" err="1" smtClean="0">
                <a:solidFill>
                  <a:srgbClr val="FF0000"/>
                </a:solidFill>
              </a:rPr>
              <a:t>Пчеличка</a:t>
            </a:r>
            <a:r>
              <a:rPr lang="bg-BG" sz="2400" dirty="0" smtClean="0">
                <a:solidFill>
                  <a:srgbClr val="FF0000"/>
                </a:solidFill>
              </a:rPr>
              <a:t>”с </a:t>
            </a:r>
            <a:br>
              <a:rPr lang="bg-BG" sz="2400" dirty="0" smtClean="0">
                <a:solidFill>
                  <a:srgbClr val="FF0000"/>
                </a:solidFill>
              </a:rPr>
            </a:br>
            <a:r>
              <a:rPr lang="bg-BG" sz="2400" dirty="0" smtClean="0">
                <a:solidFill>
                  <a:srgbClr val="FF0000"/>
                </a:solidFill>
              </a:rPr>
              <a:t>учители:            </a:t>
            </a:r>
            <a:endParaRPr lang="bg-BG" sz="24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1785926"/>
            <a:ext cx="292895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ово поле 4"/>
          <p:cNvSpPr txBox="1"/>
          <p:nvPr/>
        </p:nvSpPr>
        <p:spPr>
          <a:xfrm>
            <a:off x="2928926" y="5286388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bg-BG" dirty="0" smtClean="0">
                <a:solidFill>
                  <a:srgbClr val="FF0000"/>
                </a:solidFill>
              </a:rPr>
              <a:t>Учител: Северина Кънева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264317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Текстово поле 5"/>
          <p:cNvSpPr txBox="1"/>
          <p:nvPr/>
        </p:nvSpPr>
        <p:spPr>
          <a:xfrm>
            <a:off x="0" y="5929330"/>
            <a:ext cx="2934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Ст. Учител: Елена Калинова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071546"/>
            <a:ext cx="292892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Текстово поле 7"/>
          <p:cNvSpPr txBox="1"/>
          <p:nvPr/>
        </p:nvSpPr>
        <p:spPr>
          <a:xfrm>
            <a:off x="6357950" y="5929330"/>
            <a:ext cx="2533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Помощник- възпитател:</a:t>
            </a:r>
          </a:p>
          <a:p>
            <a:r>
              <a:rPr lang="bg-BG" dirty="0" smtClean="0">
                <a:solidFill>
                  <a:srgbClr val="FF0000"/>
                </a:solidFill>
              </a:rPr>
              <a:t>Янка Узунова</a:t>
            </a:r>
            <a:endParaRPr lang="bg-B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Децата от група </a:t>
            </a:r>
            <a:r>
              <a:rPr lang="bg-BG" sz="2800" dirty="0">
                <a:solidFill>
                  <a:srgbClr val="FF0000"/>
                </a:solidFill>
              </a:rPr>
              <a:t>"</a:t>
            </a:r>
            <a:r>
              <a:rPr lang="bg-BG" sz="2800" dirty="0" err="1" smtClean="0">
                <a:solidFill>
                  <a:srgbClr val="FF0000"/>
                </a:solidFill>
              </a:rPr>
              <a:t>Пчеличка</a:t>
            </a:r>
            <a:r>
              <a:rPr lang="bg-BG" sz="2800" dirty="0" smtClean="0">
                <a:solidFill>
                  <a:srgbClr val="FF0000"/>
                </a:solidFill>
              </a:rPr>
              <a:t>"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0698"/>
            <a:ext cx="8215370" cy="50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Ето и </a:t>
            </a:r>
            <a:r>
              <a:rPr lang="bg-BG" sz="2800" dirty="0" smtClean="0">
                <a:solidFill>
                  <a:srgbClr val="FF0000"/>
                </a:solidFill>
              </a:rPr>
              <a:t>средата, </a:t>
            </a:r>
            <a:r>
              <a:rPr lang="bg-BG" sz="2800" dirty="0" smtClean="0">
                <a:solidFill>
                  <a:srgbClr val="FF0000"/>
                </a:solidFill>
              </a:rPr>
              <a:t>в която растат, играят, учат и творят децата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285861"/>
            <a:ext cx="9143999" cy="471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11430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57203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71612"/>
            <a:ext cx="45720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Текстово поле 6"/>
          <p:cNvSpPr txBox="1"/>
          <p:nvPr/>
        </p:nvSpPr>
        <p:spPr>
          <a:xfrm>
            <a:off x="285720" y="500042"/>
            <a:ext cx="35310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Спалнята, </a:t>
            </a:r>
            <a:r>
              <a:rPr lang="bg-BG" sz="2800" dirty="0" smtClean="0">
                <a:solidFill>
                  <a:srgbClr val="FF0000"/>
                </a:solidFill>
              </a:rPr>
              <a:t>в която децата си почиват</a:t>
            </a:r>
            <a:endParaRPr lang="bg-BG" sz="2800" dirty="0">
              <a:solidFill>
                <a:srgbClr val="FF0000"/>
              </a:solidFill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4929190" y="714356"/>
            <a:ext cx="3877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Гардеробно помещение</a:t>
            </a:r>
            <a:endParaRPr lang="bg-BG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Нашите </a:t>
            </a:r>
            <a:r>
              <a:rPr lang="bg-BG" sz="2800" dirty="0" smtClean="0">
                <a:solidFill>
                  <a:srgbClr val="FF0000"/>
                </a:solidFill>
              </a:rPr>
              <a:t>лесни</a:t>
            </a:r>
            <a:r>
              <a:rPr lang="bg-BG" sz="2800" dirty="0" smtClean="0">
                <a:solidFill>
                  <a:srgbClr val="FF0000"/>
                </a:solidFill>
              </a:rPr>
              <a:t> правила,</a:t>
            </a:r>
            <a:r>
              <a:rPr lang="bg-BG" sz="2800" dirty="0" smtClean="0">
                <a:solidFill>
                  <a:srgbClr val="FF0000"/>
                </a:solidFill>
              </a:rPr>
              <a:t> </a:t>
            </a:r>
            <a:r>
              <a:rPr lang="bg-BG" sz="2800" dirty="0" smtClean="0">
                <a:solidFill>
                  <a:srgbClr val="FF0000"/>
                </a:solidFill>
              </a:rPr>
              <a:t>които спазваме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9051" y="1600200"/>
            <a:ext cx="28258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Това е нашият кът с работни тетрадки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417" y="1600200"/>
            <a:ext cx="783716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Рисуваме, творим и развиваме фината </a:t>
            </a:r>
            <a:r>
              <a:rPr lang="bg-BG" sz="2800" dirty="0" err="1" smtClean="0">
                <a:solidFill>
                  <a:srgbClr val="FF0000"/>
                </a:solidFill>
              </a:rPr>
              <a:t>моторика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464343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285860"/>
            <a:ext cx="4500562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Таблата в групата, които обновяваме през цялата година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9066"/>
            <a:ext cx="4214810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929066"/>
            <a:ext cx="4500594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14421"/>
            <a:ext cx="4143372" cy="264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1214422"/>
            <a:ext cx="450059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28934"/>
            <a:ext cx="9144000" cy="401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Кътовете по интереси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4071934" cy="390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571613"/>
            <a:ext cx="4643438" cy="392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42918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Организираме си и спортни игри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6"/>
            <a:ext cx="400049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714356"/>
            <a:ext cx="435768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214818"/>
            <a:ext cx="5429288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85728"/>
            <a:ext cx="4143404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85728"/>
            <a:ext cx="435771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517477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0"/>
            <a:ext cx="4643438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643314"/>
            <a:ext cx="4500561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571876"/>
            <a:ext cx="4643438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Любовта към природата се заражда в близък контакт с нея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41" y="1214422"/>
            <a:ext cx="376478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85860"/>
            <a:ext cx="357190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868" y="4071943"/>
            <a:ext cx="394125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929067"/>
            <a:ext cx="3643338" cy="264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85728"/>
            <a:ext cx="4000528" cy="30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285728"/>
            <a:ext cx="428628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500439"/>
            <a:ext cx="4000528" cy="31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3500438"/>
            <a:ext cx="428628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357158" y="142852"/>
            <a:ext cx="8229600" cy="3286136"/>
          </a:xfrm>
        </p:spPr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00B050"/>
                </a:solidFill>
              </a:rPr>
              <a:t>Детска градина "Зорница“се включи </a:t>
            </a:r>
            <a:r>
              <a:rPr lang="bg-BG" sz="2800" dirty="0" smtClean="0">
                <a:solidFill>
                  <a:srgbClr val="00B050"/>
                </a:solidFill>
              </a:rPr>
              <a:t>по Национална </a:t>
            </a:r>
            <a:r>
              <a:rPr lang="bg-BG" sz="2800" dirty="0" smtClean="0">
                <a:solidFill>
                  <a:srgbClr val="00B050"/>
                </a:solidFill>
              </a:rPr>
              <a:t>програма”Хубаво е в детската градина”. С реализиране на проектните </a:t>
            </a:r>
            <a:r>
              <a:rPr lang="bg-BG" sz="2800" dirty="0" smtClean="0">
                <a:solidFill>
                  <a:srgbClr val="00B050"/>
                </a:solidFill>
              </a:rPr>
              <a:t>дейности,  </a:t>
            </a:r>
            <a:r>
              <a:rPr lang="bg-BG" sz="2800" dirty="0" smtClean="0">
                <a:solidFill>
                  <a:srgbClr val="00B050"/>
                </a:solidFill>
              </a:rPr>
              <a:t>целим да възпитаваме любов към българския фолклор и </a:t>
            </a:r>
            <a:r>
              <a:rPr lang="bg-BG" sz="2800" dirty="0" smtClean="0">
                <a:solidFill>
                  <a:srgbClr val="FF0000"/>
                </a:solidFill>
              </a:rPr>
              <a:t>традиции, чрез запознаване с народните празници, обичаи, игри,танци и песни от различните фолклорни </a:t>
            </a:r>
            <a:r>
              <a:rPr lang="bg-BG" sz="2800" dirty="0" smtClean="0">
                <a:solidFill>
                  <a:srgbClr val="FF0000"/>
                </a:solidFill>
              </a:rPr>
              <a:t>области.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00438"/>
            <a:ext cx="660699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2714643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928670"/>
            <a:ext cx="271464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857232"/>
            <a:ext cx="250033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4214842" cy="3909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85765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3408616" cy="424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00174"/>
            <a:ext cx="335758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Включихме се в инициативата "Маратон на добротата"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3714752"/>
            <a:ext cx="471487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29123" cy="3714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7" y="0"/>
            <a:ext cx="4786314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714753"/>
            <a:ext cx="4429124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Пътуваща библиотека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4500562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357298"/>
            <a:ext cx="4643438" cy="550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435771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44" y="285728"/>
            <a:ext cx="421487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Мини проект на групата </a:t>
            </a:r>
            <a:r>
              <a:rPr lang="bg-BG" sz="2800" dirty="0" smtClean="0">
                <a:solidFill>
                  <a:srgbClr val="FF0000"/>
                </a:solidFill>
              </a:rPr>
              <a:t/>
            </a:r>
            <a:br>
              <a:rPr lang="bg-BG" sz="2800" dirty="0" smtClean="0">
                <a:solidFill>
                  <a:srgbClr val="FF0000"/>
                </a:solidFill>
              </a:rPr>
            </a:br>
            <a:r>
              <a:rPr lang="bg-BG" sz="2800" dirty="0" smtClean="0">
                <a:solidFill>
                  <a:srgbClr val="FF0000"/>
                </a:solidFill>
              </a:rPr>
              <a:t>Име на проекта: "Приятели с науката"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28736"/>
            <a:ext cx="822960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71472" y="2357430"/>
            <a:ext cx="8229600" cy="11430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16" y="928670"/>
            <a:ext cx="464350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928670"/>
            <a:ext cx="4071965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Седмична </a:t>
            </a:r>
            <a:r>
              <a:rPr lang="bg-BG" sz="2800" dirty="0" smtClean="0"/>
              <a:t>програма </a:t>
            </a:r>
            <a:endParaRPr lang="bg-BG" sz="2800" dirty="0"/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Понеделник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Вторник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Сряда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Четвъртък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Петък</a:t>
                      </a:r>
                      <a:endParaRPr lang="bg-B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0060" y="2400300"/>
          <a:ext cx="8286750" cy="36804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8286750"/>
              </a:tblGrid>
              <a:tr h="605790">
                <a:tc>
                  <a:txBody>
                    <a:bodyPr/>
                    <a:lstStyle/>
                    <a:p>
                      <a:r>
                        <a:rPr lang="bg-BG" dirty="0" smtClean="0"/>
                        <a:t>1. БЕЛ                    МАТ                         БЕЛ                        МАТ                       ОС</a:t>
                      </a:r>
                      <a:endParaRPr lang="bg-BG" dirty="0"/>
                    </a:p>
                  </a:txBody>
                  <a:tcPr/>
                </a:tc>
              </a:tr>
              <a:tr h="560070">
                <a:tc>
                  <a:txBody>
                    <a:bodyPr/>
                    <a:lstStyle/>
                    <a:p>
                      <a:r>
                        <a:rPr lang="bg-BG" dirty="0" smtClean="0"/>
                        <a:t>2. ИИ                      ФК                            КТ                            МУЗИКА              ИИ</a:t>
                      </a:r>
                      <a:endParaRPr lang="bg-BG" dirty="0"/>
                    </a:p>
                  </a:txBody>
                  <a:tcPr/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bg-BG" dirty="0" smtClean="0"/>
                        <a:t>3.                            МУЗИКА                  ФК</a:t>
                      </a:r>
                      <a:endParaRPr lang="bg-BG" dirty="0"/>
                    </a:p>
                  </a:txBody>
                  <a:tcPr/>
                </a:tc>
              </a:tr>
              <a:tr h="617220">
                <a:tc>
                  <a:txBody>
                    <a:bodyPr/>
                    <a:lstStyle/>
                    <a:p>
                      <a:r>
                        <a:rPr lang="bg-BG" dirty="0" smtClean="0"/>
                        <a:t>4.</a:t>
                      </a:r>
                      <a:r>
                        <a:rPr lang="bg-BG" baseline="0" dirty="0" smtClean="0"/>
                        <a:t>  </a:t>
                      </a:r>
                      <a:endParaRPr lang="bg-BG" dirty="0"/>
                    </a:p>
                  </a:txBody>
                  <a:tcPr/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lang="bg-BG" dirty="0" smtClean="0"/>
                        <a:t>5. ФК                      БЕЛ                          ОС                             КТ                          МАТ</a:t>
                      </a:r>
                      <a:endParaRPr lang="bg-BG" dirty="0"/>
                    </a:p>
                  </a:txBody>
                  <a:tcPr/>
                </a:tc>
              </a:tr>
              <a:tr h="720090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Прекрасните коледари на група "</a:t>
            </a:r>
            <a:r>
              <a:rPr lang="bg-BG" sz="2800" dirty="0" err="1" smtClean="0">
                <a:solidFill>
                  <a:srgbClr val="FF0000"/>
                </a:solidFill>
              </a:rPr>
              <a:t>Пчеличка</a:t>
            </a:r>
            <a:r>
              <a:rPr lang="bg-BG" sz="2800" dirty="0" smtClean="0">
                <a:solidFill>
                  <a:srgbClr val="FF0000"/>
                </a:solidFill>
              </a:rPr>
              <a:t>" огласиха с песни и танци, наричаха за здраве и берекет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39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786313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3714752"/>
            <a:ext cx="5715040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>
                <a:solidFill>
                  <a:srgbClr val="FF0000"/>
                </a:solidFill>
              </a:rPr>
              <a:t>"Коледа в една приказка“ – </a:t>
            </a:r>
            <a:r>
              <a:rPr lang="bg-BG" sz="2800" dirty="0" err="1" smtClean="0">
                <a:solidFill>
                  <a:srgbClr val="FF0000"/>
                </a:solidFill>
              </a:rPr>
              <a:t>приказка</a:t>
            </a:r>
            <a:r>
              <a:rPr lang="bg-BG" sz="2800" dirty="0" smtClean="0">
                <a:solidFill>
                  <a:srgbClr val="FF0000"/>
                </a:solidFill>
              </a:rPr>
              <a:t>, в която децата разказват за позабравени обичаи и традиции</a:t>
            </a:r>
            <a:endParaRPr lang="bg-BG" sz="2800" dirty="0">
              <a:solidFill>
                <a:srgbClr val="FF0000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428736"/>
            <a:ext cx="7303588" cy="474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71487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0"/>
            <a:ext cx="4357686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1"/>
            <a:ext cx="4714876" cy="342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429000"/>
            <a:ext cx="442912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На добър час, мили деца!                                                                                   Да е ползотворна и успешна новата учебна година!</a:t>
            </a:r>
            <a:endParaRPr lang="bg-BG" dirty="0">
              <a:solidFill>
                <a:srgbClr val="FF0000"/>
              </a:solidFill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10" y="2071678"/>
            <a:ext cx="2700263" cy="4525963"/>
          </a:xfrm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1785926"/>
            <a:ext cx="500066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864399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Текстово поле 4"/>
          <p:cNvSpPr txBox="1"/>
          <p:nvPr/>
        </p:nvSpPr>
        <p:spPr>
          <a:xfrm>
            <a:off x="1357290" y="2571744"/>
            <a:ext cx="6682663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                      </a:t>
            </a:r>
            <a:endParaRPr lang="bg-BG" sz="2400" dirty="0" smtClean="0">
              <a:solidFill>
                <a:srgbClr val="FF0000"/>
              </a:solidFill>
            </a:endParaRPr>
          </a:p>
          <a:p>
            <a:endParaRPr lang="bg-BG" sz="2400" dirty="0" smtClean="0">
              <a:solidFill>
                <a:srgbClr val="FF0000"/>
              </a:solidFill>
            </a:endParaRPr>
          </a:p>
          <a:p>
            <a:endParaRPr lang="bg-BG" sz="2400" dirty="0" smtClean="0">
              <a:solidFill>
                <a:srgbClr val="FF0000"/>
              </a:solidFill>
            </a:endParaRPr>
          </a:p>
          <a:p>
            <a:endParaRPr lang="bg-BG" sz="2400" dirty="0" smtClean="0">
              <a:solidFill>
                <a:srgbClr val="FF0000"/>
              </a:solidFill>
            </a:endParaRPr>
          </a:p>
          <a:p>
            <a:r>
              <a:rPr lang="bg-BG" sz="4000" dirty="0" smtClean="0">
                <a:solidFill>
                  <a:srgbClr val="FF0000"/>
                </a:solidFill>
              </a:rPr>
              <a:t>Благодарим за вниманието ! </a:t>
            </a:r>
            <a:endParaRPr lang="bg-BG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15858</TotalTime>
  <Words>261</Words>
  <Application>Microsoft Office PowerPoint</Application>
  <PresentationFormat>Презентация на цял екран (4:3)</PresentationFormat>
  <Paragraphs>44</Paragraphs>
  <Slides>34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34</vt:i4>
      </vt:variant>
    </vt:vector>
  </HeadingPairs>
  <TitlesOfParts>
    <vt:vector size="35" baseType="lpstr">
      <vt:lpstr>Office тема</vt:lpstr>
      <vt:lpstr>Слайд 1</vt:lpstr>
      <vt:lpstr>Добре дошли в група ”Пчеличка”с  учители:            </vt:lpstr>
      <vt:lpstr>Децата от група "Пчеличка"</vt:lpstr>
      <vt:lpstr>Ето и средата, в която растат, играят, учат и творят децата</vt:lpstr>
      <vt:lpstr>Слайд 5</vt:lpstr>
      <vt:lpstr>Нашите лесни правила, които спазваме</vt:lpstr>
      <vt:lpstr>Това е нашият кът с работни тетрадки</vt:lpstr>
      <vt:lpstr>Рисуваме, творим и развиваме фината моторика</vt:lpstr>
      <vt:lpstr>Таблата в групата, които обновяваме през цялата година</vt:lpstr>
      <vt:lpstr>Слайд 10</vt:lpstr>
      <vt:lpstr>Кътовете по интереси</vt:lpstr>
      <vt:lpstr>Организираме си и спортни игри</vt:lpstr>
      <vt:lpstr>Слайд 13</vt:lpstr>
      <vt:lpstr>Слайд 14</vt:lpstr>
      <vt:lpstr>Любовта към природата се заражда в близък контакт с нея</vt:lpstr>
      <vt:lpstr>Слайд 16</vt:lpstr>
      <vt:lpstr>Детска градина "Зорница“се включи по Национална програма”Хубаво е в детската градина”. С реализиране на проектните дейности,  целим да възпитаваме любов към българския фолклор и традиции, чрез запознаване с народните празници, обичаи, игри,танци и песни от различните фолклорни области.</vt:lpstr>
      <vt:lpstr>Слайд 18</vt:lpstr>
      <vt:lpstr>Слайд 19</vt:lpstr>
      <vt:lpstr>Слайд 20</vt:lpstr>
      <vt:lpstr>Включихме се в инициативата "Маратон на добротата"</vt:lpstr>
      <vt:lpstr>Слайд 22</vt:lpstr>
      <vt:lpstr>Пътуваща библиотека</vt:lpstr>
      <vt:lpstr>Слайд 24</vt:lpstr>
      <vt:lpstr>Мини проект на групата  Име на проекта: "Приятели с науката"</vt:lpstr>
      <vt:lpstr>Слайд 26</vt:lpstr>
      <vt:lpstr>Седмична програма </vt:lpstr>
      <vt:lpstr>Прекрасните коледари на група "Пчеличка" огласиха с песни и танци, наричаха за здраве и берекет</vt:lpstr>
      <vt:lpstr>Слайд 29</vt:lpstr>
      <vt:lpstr>"Коледа в една приказка“ – приказка, в която децата разказват за позабравени обичаи и традиции</vt:lpstr>
      <vt:lpstr>Слайд 31</vt:lpstr>
      <vt:lpstr>На добър час, мили деца!                                                                                   Да е ползотворна и успешна новата учебна година!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Sever</dc:creator>
  <cp:lastModifiedBy>Sever</cp:lastModifiedBy>
  <cp:revision>156</cp:revision>
  <dcterms:created xsi:type="dcterms:W3CDTF">2023-12-29T19:42:52Z</dcterms:created>
  <dcterms:modified xsi:type="dcterms:W3CDTF">2024-01-14T17:45:27Z</dcterms:modified>
</cp:coreProperties>
</file>